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1" r:id="rId6"/>
    <p:sldId id="263" r:id="rId7"/>
    <p:sldId id="258" r:id="rId8"/>
    <p:sldId id="262" r:id="rId9"/>
    <p:sldId id="267" r:id="rId10"/>
    <p:sldId id="312" r:id="rId11"/>
    <p:sldId id="319" r:id="rId12"/>
    <p:sldId id="320" r:id="rId13"/>
    <p:sldId id="321" r:id="rId14"/>
    <p:sldId id="315" r:id="rId15"/>
    <p:sldId id="322" r:id="rId16"/>
    <p:sldId id="323" r:id="rId17"/>
    <p:sldId id="324" r:id="rId18"/>
    <p:sldId id="313" r:id="rId19"/>
    <p:sldId id="314" r:id="rId20"/>
    <p:sldId id="316" r:id="rId21"/>
    <p:sldId id="332" r:id="rId22"/>
    <p:sldId id="310" r:id="rId23"/>
    <p:sldId id="311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05" r:id="rId32"/>
    <p:sldId id="306" r:id="rId33"/>
    <p:sldId id="307" r:id="rId34"/>
    <p:sldId id="333" r:id="rId35"/>
    <p:sldId id="334" r:id="rId36"/>
    <p:sldId id="308" r:id="rId37"/>
    <p:sldId id="335" r:id="rId38"/>
    <p:sldId id="286" r:id="rId39"/>
  </p:sldIdLst>
  <p:sldSz cx="9144000" cy="5143500" type="screen16x9"/>
  <p:notesSz cx="6858000" cy="9144000"/>
  <p:embeddedFontLst>
    <p:embeddedFont>
      <p:font typeface="Abel" panose="020B0604020202020204" charset="0"/>
      <p:regular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Playfair Display" panose="020B0604020202020204" charset="0"/>
      <p:regular r:id="rId46"/>
      <p:bold r:id="rId47"/>
      <p:italic r:id="rId48"/>
      <p:boldItalic r:id="rId49"/>
    </p:embeddedFont>
    <p:embeddedFont>
      <p:font typeface="Proza Libre SemiBold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7">
          <p15:clr>
            <a:srgbClr val="9AA0A6"/>
          </p15:clr>
        </p15:guide>
        <p15:guide id="2" pos="453">
          <p15:clr>
            <a:srgbClr val="9AA0A6"/>
          </p15:clr>
        </p15:guide>
        <p15:guide id="3" orient="horz" pos="339">
          <p15:clr>
            <a:srgbClr val="9AA0A6"/>
          </p15:clr>
        </p15:guide>
        <p15:guide id="4" orient="horz" pos="2901">
          <p15:clr>
            <a:srgbClr val="9AA0A6"/>
          </p15:clr>
        </p15:guide>
        <p15:guide id="5" orient="horz" pos="482">
          <p15:clr>
            <a:srgbClr val="9AA0A6"/>
          </p15:clr>
        </p15:guide>
        <p15:guide id="6" pos="2880">
          <p15:clr>
            <a:srgbClr val="9AA0A6"/>
          </p15:clr>
        </p15:guide>
        <p15:guide id="7" orient="horz" pos="2605">
          <p15:clr>
            <a:srgbClr val="9AA0A6"/>
          </p15:clr>
        </p15:guide>
        <p15:guide id="8" pos="5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DCD5BD-8E5A-40EE-85D2-E3FC8043469C}">
  <a:tblStyle styleId="{F8DCD5BD-8E5A-40EE-85D2-E3FC804346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907" y="86"/>
      </p:cViewPr>
      <p:guideLst>
        <p:guide pos="5307"/>
        <p:guide pos="453"/>
        <p:guide orient="horz" pos="339"/>
        <p:guide orient="horz" pos="2901"/>
        <p:guide orient="horz" pos="482"/>
        <p:guide pos="2880"/>
        <p:guide orient="horz" pos="2605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41d900745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41d900745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5f66ed5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5f66ed5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08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5f66ed5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5f66ed5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404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58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13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850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9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3764000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3764000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905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41d90074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41d90074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59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5f66ed5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5f66ed5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48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56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5f66ed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5f66ed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806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5f66ed5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5f66ed5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81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5f66ed5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5f66ed5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65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5f66ed5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5f66ed5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662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395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567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25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3764000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3764000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80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41d90074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41d90074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940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5f66ed5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5f66ed5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63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5f66ed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5f66ed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641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62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82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41d900745_13_4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41d900745_13_4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5f66ed5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5f66ed5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5f66ed5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5f66ed5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1d900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1d900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5f66ed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5f66ed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f66ed5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f66ed5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3764000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3764000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60824" y="3596074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4392925" y="-1"/>
            <a:ext cx="4751065" cy="5140175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89450" y="767538"/>
            <a:ext cx="3934800" cy="28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04525" y="3526660"/>
            <a:ext cx="201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19750" y="1159200"/>
            <a:ext cx="4664400" cy="15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 flipH="1">
            <a:off x="719750" y="2840325"/>
            <a:ext cx="6657600" cy="19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4931991" y="12"/>
            <a:ext cx="4212025" cy="5143476"/>
          </a:xfrm>
          <a:custGeom>
            <a:avLst/>
            <a:gdLst/>
            <a:ahLst/>
            <a:cxnLst/>
            <a:rect l="l" t="t" r="r" b="b"/>
            <a:pathLst>
              <a:path w="39251" h="47931" extrusionOk="0">
                <a:moveTo>
                  <a:pt x="21033" y="0"/>
                </a:moveTo>
                <a:cubicBezTo>
                  <a:pt x="24804" y="8909"/>
                  <a:pt x="24227" y="19157"/>
                  <a:pt x="15856" y="27953"/>
                </a:cubicBezTo>
                <a:cubicBezTo>
                  <a:pt x="8909" y="35252"/>
                  <a:pt x="3511" y="39402"/>
                  <a:pt x="0" y="47931"/>
                </a:cubicBezTo>
                <a:lnTo>
                  <a:pt x="39251" y="47931"/>
                </a:lnTo>
                <a:lnTo>
                  <a:pt x="39251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4"/>
          <p:cNvSpPr/>
          <p:nvPr/>
        </p:nvSpPr>
        <p:spPr>
          <a:xfrm rot="10800000" flipH="1">
            <a:off x="5490175" y="2835719"/>
            <a:ext cx="3653843" cy="2307781"/>
          </a:xfrm>
          <a:custGeom>
            <a:avLst/>
            <a:gdLst/>
            <a:ahLst/>
            <a:cxnLst/>
            <a:rect l="l" t="t" r="r" b="b"/>
            <a:pathLst>
              <a:path w="38046" h="24030" extrusionOk="0">
                <a:moveTo>
                  <a:pt x="1" y="0"/>
                </a:moveTo>
                <a:cubicBezTo>
                  <a:pt x="623" y="13426"/>
                  <a:pt x="7226" y="24029"/>
                  <a:pt x="16713" y="24029"/>
                </a:cubicBezTo>
                <a:cubicBezTo>
                  <a:pt x="17940" y="24029"/>
                  <a:pt x="19217" y="23851"/>
                  <a:pt x="20534" y="23479"/>
                </a:cubicBezTo>
                <a:cubicBezTo>
                  <a:pt x="27977" y="21378"/>
                  <a:pt x="33287" y="20158"/>
                  <a:pt x="38046" y="19582"/>
                </a:cubicBezTo>
                <a:lnTo>
                  <a:pt x="38046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 rot="5400000" flipH="1">
            <a:off x="24840" y="-24774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5"/>
          <p:cNvSpPr/>
          <p:nvPr/>
        </p:nvSpPr>
        <p:spPr>
          <a:xfrm rot="5400000" flipH="1">
            <a:off x="5902170" y="1897985"/>
            <a:ext cx="3032226" cy="3458727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40763" y="2970025"/>
            <a:ext cx="204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flipH="1">
            <a:off x="1140746" y="3512450"/>
            <a:ext cx="20484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2"/>
          </p:nvPr>
        </p:nvSpPr>
        <p:spPr>
          <a:xfrm flipH="1">
            <a:off x="3547763" y="2970025"/>
            <a:ext cx="204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 flipH="1">
            <a:off x="3547742" y="3512450"/>
            <a:ext cx="20484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4"/>
          </p:nvPr>
        </p:nvSpPr>
        <p:spPr>
          <a:xfrm flipH="1">
            <a:off x="5954801" y="2970025"/>
            <a:ext cx="204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 flipH="1">
            <a:off x="5954775" y="3512450"/>
            <a:ext cx="20484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6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2253439" flipH="1">
            <a:off x="-74626" y="245131"/>
            <a:ext cx="4205123" cy="3092208"/>
          </a:xfrm>
          <a:custGeom>
            <a:avLst/>
            <a:gdLst/>
            <a:ahLst/>
            <a:cxnLst/>
            <a:rect l="l" t="t" r="r" b="b"/>
            <a:pathLst>
              <a:path w="16498" h="12132" extrusionOk="0">
                <a:moveTo>
                  <a:pt x="7974" y="1"/>
                </a:moveTo>
                <a:cubicBezTo>
                  <a:pt x="7490" y="1"/>
                  <a:pt x="7030" y="47"/>
                  <a:pt x="6606" y="126"/>
                </a:cubicBezTo>
                <a:cubicBezTo>
                  <a:pt x="3445" y="715"/>
                  <a:pt x="576" y="3394"/>
                  <a:pt x="100" y="6518"/>
                </a:cubicBezTo>
                <a:cubicBezTo>
                  <a:pt x="26" y="7013"/>
                  <a:pt x="1" y="7504"/>
                  <a:pt x="23" y="7969"/>
                </a:cubicBezTo>
                <a:cubicBezTo>
                  <a:pt x="112" y="9903"/>
                  <a:pt x="1424" y="12131"/>
                  <a:pt x="4188" y="12131"/>
                </a:cubicBezTo>
                <a:cubicBezTo>
                  <a:pt x="4828" y="12131"/>
                  <a:pt x="5545" y="12012"/>
                  <a:pt x="6342" y="11742"/>
                </a:cubicBezTo>
                <a:cubicBezTo>
                  <a:pt x="9464" y="10687"/>
                  <a:pt x="14252" y="11303"/>
                  <a:pt x="15724" y="7969"/>
                </a:cubicBezTo>
                <a:cubicBezTo>
                  <a:pt x="16497" y="6215"/>
                  <a:pt x="15097" y="3742"/>
                  <a:pt x="13112" y="1998"/>
                </a:cubicBezTo>
                <a:cubicBezTo>
                  <a:pt x="11406" y="500"/>
                  <a:pt x="9558" y="1"/>
                  <a:pt x="79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9"/>
          <p:cNvSpPr/>
          <p:nvPr/>
        </p:nvSpPr>
        <p:spPr>
          <a:xfrm rot="-5400000" flipH="1">
            <a:off x="7596606" y="3596074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ctrTitle"/>
          </p:nvPr>
        </p:nvSpPr>
        <p:spPr>
          <a:xfrm>
            <a:off x="674167" y="757825"/>
            <a:ext cx="5414400" cy="16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719750" y="2526077"/>
            <a:ext cx="33093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000" dirty="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645498" y="1816375"/>
            <a:ext cx="2964468" cy="2120912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>
            <a:off x="6304698" y="1196133"/>
            <a:ext cx="807612" cy="577801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6" name="Google Shape;16;p3"/>
          <p:cNvSpPr/>
          <p:nvPr/>
        </p:nvSpPr>
        <p:spPr>
          <a:xfrm rot="5400000" flipH="1">
            <a:off x="5693570" y="1695845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3098847"/>
            <a:ext cx="5659150" cy="2044653"/>
          </a:xfrm>
          <a:custGeom>
            <a:avLst/>
            <a:gdLst/>
            <a:ahLst/>
            <a:cxnLst/>
            <a:rect l="l" t="t" r="r" b="b"/>
            <a:pathLst>
              <a:path w="61918" h="22371" extrusionOk="0">
                <a:moveTo>
                  <a:pt x="1" y="0"/>
                </a:moveTo>
                <a:lnTo>
                  <a:pt x="1" y="19582"/>
                </a:lnTo>
                <a:cubicBezTo>
                  <a:pt x="2348" y="19298"/>
                  <a:pt x="4561" y="19170"/>
                  <a:pt x="6829" y="19170"/>
                </a:cubicBezTo>
                <a:cubicBezTo>
                  <a:pt x="14097" y="19170"/>
                  <a:pt x="21932" y="20484"/>
                  <a:pt x="36559" y="22179"/>
                </a:cubicBezTo>
                <a:cubicBezTo>
                  <a:pt x="37673" y="22308"/>
                  <a:pt x="38754" y="22370"/>
                  <a:pt x="39802" y="22370"/>
                </a:cubicBezTo>
                <a:cubicBezTo>
                  <a:pt x="52890" y="22370"/>
                  <a:pt x="60749" y="12589"/>
                  <a:pt x="6191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9775" y="1518200"/>
            <a:ext cx="66342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9750" y="3556450"/>
            <a:ext cx="27681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9775" y="630627"/>
            <a:ext cx="23043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29" y="1125922"/>
            <a:ext cx="9144070" cy="4017631"/>
          </a:xfrm>
          <a:custGeom>
            <a:avLst/>
            <a:gdLst/>
            <a:ahLst/>
            <a:cxnLst/>
            <a:rect l="l" t="t" r="r" b="b"/>
            <a:pathLst>
              <a:path w="71821" h="31556" extrusionOk="0">
                <a:moveTo>
                  <a:pt x="71296" y="0"/>
                </a:moveTo>
                <a:cubicBezTo>
                  <a:pt x="60837" y="0"/>
                  <a:pt x="54281" y="13932"/>
                  <a:pt x="41985" y="17710"/>
                </a:cubicBezTo>
                <a:cubicBezTo>
                  <a:pt x="39771" y="18390"/>
                  <a:pt x="37802" y="18683"/>
                  <a:pt x="35997" y="18683"/>
                </a:cubicBezTo>
                <a:cubicBezTo>
                  <a:pt x="25430" y="18683"/>
                  <a:pt x="20525" y="8623"/>
                  <a:pt x="5409" y="7269"/>
                </a:cubicBezTo>
                <a:cubicBezTo>
                  <a:pt x="4585" y="7195"/>
                  <a:pt x="3783" y="7160"/>
                  <a:pt x="3004" y="7160"/>
                </a:cubicBezTo>
                <a:cubicBezTo>
                  <a:pt x="1963" y="7160"/>
                  <a:pt x="962" y="7224"/>
                  <a:pt x="1" y="7346"/>
                </a:cubicBezTo>
                <a:lnTo>
                  <a:pt x="1" y="31555"/>
                </a:lnTo>
                <a:lnTo>
                  <a:pt x="71820" y="31555"/>
                </a:lnTo>
                <a:lnTo>
                  <a:pt x="71820" y="12"/>
                </a:lnTo>
                <a:cubicBezTo>
                  <a:pt x="71644" y="4"/>
                  <a:pt x="71470" y="0"/>
                  <a:pt x="71296" y="0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4"/>
          <p:cNvSpPr/>
          <p:nvPr/>
        </p:nvSpPr>
        <p:spPr>
          <a:xfrm>
            <a:off x="0" y="-3319"/>
            <a:ext cx="6840085" cy="5271331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9750" y="1152475"/>
            <a:ext cx="770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10800000">
            <a:off x="5893466" y="1435759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p5"/>
          <p:cNvSpPr/>
          <p:nvPr/>
        </p:nvSpPr>
        <p:spPr>
          <a:xfrm rot="-5400000">
            <a:off x="6808690" y="-24774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5"/>
          <p:cNvSpPr/>
          <p:nvPr/>
        </p:nvSpPr>
        <p:spPr>
          <a:xfrm>
            <a:off x="6101100" y="259453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30" name="Google Shape;30;p5"/>
          <p:cNvSpPr/>
          <p:nvPr/>
        </p:nvSpPr>
        <p:spPr>
          <a:xfrm rot="-5400000" flipH="1">
            <a:off x="-1695830" y="1693257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 flipH="1">
            <a:off x="888725" y="2934650"/>
            <a:ext cx="328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 flipH="1">
            <a:off x="888702" y="3512450"/>
            <a:ext cx="3289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2"/>
          </p:nvPr>
        </p:nvSpPr>
        <p:spPr>
          <a:xfrm flipH="1">
            <a:off x="5066581" y="2934638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 flipH="1">
            <a:off x="5066589" y="3512450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197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-5400000">
            <a:off x="6808690" y="-24774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7"/>
          <p:cNvSpPr/>
          <p:nvPr/>
        </p:nvSpPr>
        <p:spPr>
          <a:xfrm rot="-5400000">
            <a:off x="223581" y="1740803"/>
            <a:ext cx="3179116" cy="3626278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9750" y="1187500"/>
            <a:ext cx="6249000" cy="15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 flipH="1">
            <a:off x="719725" y="2974750"/>
            <a:ext cx="32847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rot="10800000">
            <a:off x="4635261" y="575"/>
            <a:ext cx="4508741" cy="5142923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8"/>
          <p:cNvSpPr/>
          <p:nvPr/>
        </p:nvSpPr>
        <p:spPr>
          <a:xfrm>
            <a:off x="4606025" y="3514128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47" name="Google Shape;47;p8"/>
          <p:cNvSpPr/>
          <p:nvPr/>
        </p:nvSpPr>
        <p:spPr>
          <a:xfrm flipH="1">
            <a:off x="12" y="0"/>
            <a:ext cx="8420883" cy="2871006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 flipH="1">
            <a:off x="2984700" y="3207375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 flipH="1">
            <a:off x="2276699" y="1938975"/>
            <a:ext cx="45432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rot="5400000" flipH="1">
            <a:off x="5693570" y="1695845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9"/>
          <p:cNvSpPr/>
          <p:nvPr/>
        </p:nvSpPr>
        <p:spPr>
          <a:xfrm flipH="1">
            <a:off x="19" y="0"/>
            <a:ext cx="4212025" cy="5143476"/>
          </a:xfrm>
          <a:custGeom>
            <a:avLst/>
            <a:gdLst/>
            <a:ahLst/>
            <a:cxnLst/>
            <a:rect l="l" t="t" r="r" b="b"/>
            <a:pathLst>
              <a:path w="39251" h="47931" extrusionOk="0">
                <a:moveTo>
                  <a:pt x="21033" y="0"/>
                </a:moveTo>
                <a:cubicBezTo>
                  <a:pt x="24804" y="8909"/>
                  <a:pt x="24227" y="19157"/>
                  <a:pt x="15856" y="27953"/>
                </a:cubicBezTo>
                <a:cubicBezTo>
                  <a:pt x="8909" y="35252"/>
                  <a:pt x="3511" y="39402"/>
                  <a:pt x="0" y="47931"/>
                </a:cubicBezTo>
                <a:lnTo>
                  <a:pt x="39251" y="47931"/>
                </a:lnTo>
                <a:lnTo>
                  <a:pt x="39251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9"/>
          <p:cNvSpPr/>
          <p:nvPr/>
        </p:nvSpPr>
        <p:spPr>
          <a:xfrm rot="10800000">
            <a:off x="6304698" y="1196133"/>
            <a:ext cx="807612" cy="577801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654150" y="1524362"/>
            <a:ext cx="37701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5656150" y="3556450"/>
            <a:ext cx="27681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19950" y="636787"/>
            <a:ext cx="23043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/>
          <p:nvPr/>
        </p:nvSpPr>
        <p:spPr>
          <a:xfrm>
            <a:off x="3645498" y="1816375"/>
            <a:ext cx="2964468" cy="2120912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 flipH="1">
            <a:off x="0" y="1125900"/>
            <a:ext cx="9144070" cy="4017631"/>
          </a:xfrm>
          <a:custGeom>
            <a:avLst/>
            <a:gdLst/>
            <a:ahLst/>
            <a:cxnLst/>
            <a:rect l="l" t="t" r="r" b="b"/>
            <a:pathLst>
              <a:path w="71821" h="31556" extrusionOk="0">
                <a:moveTo>
                  <a:pt x="71296" y="0"/>
                </a:moveTo>
                <a:cubicBezTo>
                  <a:pt x="60837" y="0"/>
                  <a:pt x="54281" y="13932"/>
                  <a:pt x="41985" y="17710"/>
                </a:cubicBezTo>
                <a:cubicBezTo>
                  <a:pt x="39771" y="18390"/>
                  <a:pt x="37802" y="18683"/>
                  <a:pt x="35997" y="18683"/>
                </a:cubicBezTo>
                <a:cubicBezTo>
                  <a:pt x="25430" y="18683"/>
                  <a:pt x="20525" y="8623"/>
                  <a:pt x="5409" y="7269"/>
                </a:cubicBezTo>
                <a:cubicBezTo>
                  <a:pt x="4585" y="7195"/>
                  <a:pt x="3783" y="7160"/>
                  <a:pt x="3004" y="7160"/>
                </a:cubicBezTo>
                <a:cubicBezTo>
                  <a:pt x="1963" y="7160"/>
                  <a:pt x="962" y="7224"/>
                  <a:pt x="1" y="7346"/>
                </a:cubicBezTo>
                <a:lnTo>
                  <a:pt x="1" y="31555"/>
                </a:lnTo>
                <a:lnTo>
                  <a:pt x="71820" y="31555"/>
                </a:lnTo>
                <a:lnTo>
                  <a:pt x="71820" y="12"/>
                </a:lnTo>
                <a:cubicBezTo>
                  <a:pt x="71644" y="4"/>
                  <a:pt x="71470" y="0"/>
                  <a:pt x="71296" y="0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 flipH="1">
            <a:off x="4912038" y="3128245"/>
            <a:ext cx="739500" cy="5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474314" y="1548787"/>
            <a:ext cx="739500" cy="5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B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0" y="0"/>
            <a:ext cx="9144082" cy="5143495"/>
          </a:xfrm>
          <a:custGeom>
            <a:avLst/>
            <a:gdLst/>
            <a:ahLst/>
            <a:cxnLst/>
            <a:rect l="l" t="t" r="r" b="b"/>
            <a:pathLst>
              <a:path w="112650" h="63365" extrusionOk="0">
                <a:moveTo>
                  <a:pt x="40856" y="3091"/>
                </a:moveTo>
                <a:cubicBezTo>
                  <a:pt x="54200" y="3091"/>
                  <a:pt x="63181" y="19070"/>
                  <a:pt x="64514" y="32231"/>
                </a:cubicBezTo>
                <a:cubicBezTo>
                  <a:pt x="65972" y="46614"/>
                  <a:pt x="53105" y="60401"/>
                  <a:pt x="38196" y="60401"/>
                </a:cubicBezTo>
                <a:cubicBezTo>
                  <a:pt x="36834" y="60401"/>
                  <a:pt x="35456" y="60286"/>
                  <a:pt x="34069" y="60046"/>
                </a:cubicBezTo>
                <a:cubicBezTo>
                  <a:pt x="17427" y="57166"/>
                  <a:pt x="3620" y="47595"/>
                  <a:pt x="3620" y="32231"/>
                </a:cubicBezTo>
                <a:cubicBezTo>
                  <a:pt x="3620" y="16870"/>
                  <a:pt x="18376" y="10456"/>
                  <a:pt x="34069" y="4418"/>
                </a:cubicBezTo>
                <a:cubicBezTo>
                  <a:pt x="36436" y="3507"/>
                  <a:pt x="38703" y="3091"/>
                  <a:pt x="40856" y="3091"/>
                </a:cubicBezTo>
                <a:close/>
                <a:moveTo>
                  <a:pt x="1" y="1"/>
                </a:moveTo>
                <a:lnTo>
                  <a:pt x="1" y="63365"/>
                </a:lnTo>
                <a:lnTo>
                  <a:pt x="112650" y="63365"/>
                </a:lnTo>
                <a:lnTo>
                  <a:pt x="112650" y="1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2"/>
          <p:cNvSpPr/>
          <p:nvPr/>
        </p:nvSpPr>
        <p:spPr>
          <a:xfrm rot="10800000" flipH="1">
            <a:off x="4392950" y="-26"/>
            <a:ext cx="4751065" cy="5140175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2"/>
          <p:cNvSpPr/>
          <p:nvPr/>
        </p:nvSpPr>
        <p:spPr>
          <a:xfrm rot="5400000">
            <a:off x="60849" y="3596049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ctrTitle"/>
          </p:nvPr>
        </p:nvSpPr>
        <p:spPr>
          <a:xfrm>
            <a:off x="4014439" y="767538"/>
            <a:ext cx="4409986" cy="28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7200" dirty="0">
                <a:latin typeface="Playfair Display"/>
                <a:ea typeface="Playfair Display"/>
                <a:cs typeface="Playfair Display"/>
                <a:sym typeface="Playfair Display"/>
              </a:rPr>
              <a:t>CANDY CURNER</a:t>
            </a:r>
            <a:endParaRPr sz="72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1"/>
          </p:nvPr>
        </p:nvSpPr>
        <p:spPr>
          <a:xfrm>
            <a:off x="5508702" y="3526660"/>
            <a:ext cx="291572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Jason Arrocha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Javier Dominguez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R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b="1" dirty="0"/>
              <a:t>1LS-241		Grupo: 5</a:t>
            </a:r>
            <a:endParaRPr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95AD89-C69C-41E6-BF2E-A39A0FC2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3" y="1438187"/>
            <a:ext cx="3898174" cy="21451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 flipH="1">
            <a:off x="747132" y="1122673"/>
            <a:ext cx="7649736" cy="2898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6000" dirty="0">
                <a:solidFill>
                  <a:schemeClr val="accent4"/>
                </a:solidFill>
              </a:rPr>
              <a:t>PROTOTIPO </a:t>
            </a:r>
            <a:br>
              <a:rPr lang="es-CR" sz="6000" dirty="0">
                <a:solidFill>
                  <a:schemeClr val="accent4"/>
                </a:solidFill>
              </a:rPr>
            </a:br>
            <a:r>
              <a:rPr lang="es-CR" sz="6000" dirty="0">
                <a:solidFill>
                  <a:schemeClr val="accent4"/>
                </a:solidFill>
              </a:rPr>
              <a:t>DE </a:t>
            </a:r>
            <a:br>
              <a:rPr lang="es-CR" sz="6000" dirty="0">
                <a:solidFill>
                  <a:schemeClr val="accent4"/>
                </a:solidFill>
              </a:rPr>
            </a:br>
            <a:r>
              <a:rPr lang="es-CR" sz="6000" dirty="0">
                <a:solidFill>
                  <a:schemeClr val="accent4"/>
                </a:solidFill>
              </a:rPr>
              <a:t>ALTA FIDELIDAD</a:t>
            </a:r>
            <a:endParaRPr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3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8F5B3C-B79D-492A-9974-3BC1740A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491132" y="1763022"/>
            <a:ext cx="2876253" cy="1617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P</a:t>
            </a:r>
            <a:r>
              <a:rPr lang="es-CR" dirty="0">
                <a:solidFill>
                  <a:schemeClr val="accent4"/>
                </a:solidFill>
              </a:rPr>
              <a:t>antalla Principal</a:t>
            </a:r>
            <a:endParaRPr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5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>
            <a:off x="5893529" y="1436971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9"/>
          <p:cNvSpPr/>
          <p:nvPr/>
        </p:nvSpPr>
        <p:spPr>
          <a:xfrm rot="-5400000">
            <a:off x="6808752" y="-2356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9"/>
          <p:cNvSpPr/>
          <p:nvPr/>
        </p:nvSpPr>
        <p:spPr>
          <a:xfrm>
            <a:off x="6101163" y="260665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 rot="-5400000" flipH="1">
            <a:off x="-1695767" y="16944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4"/>
          </p:nvPr>
        </p:nvSpPr>
        <p:spPr>
          <a:xfrm>
            <a:off x="269442" y="1760374"/>
            <a:ext cx="4115397" cy="1622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4800" dirty="0">
                <a:solidFill>
                  <a:schemeClr val="accent4"/>
                </a:solidFill>
              </a:rPr>
              <a:t>Inicio</a:t>
            </a:r>
            <a:r>
              <a:rPr lang="es-CR" sz="4800" dirty="0"/>
              <a:t> de Sesión</a:t>
            </a:r>
            <a:endParaRPr sz="4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2D0EAB-F922-48AC-8F28-1E55D8EA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0"/>
            <a:ext cx="45719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75;p40">
            <a:extLst>
              <a:ext uri="{FF2B5EF4-FFF2-40B4-BE49-F238E27FC236}">
                <a16:creationId xmlns:a16="http://schemas.microsoft.com/office/drawing/2014/main" id="{684B9D20-8B1F-4E95-9B97-2F425612DA8F}"/>
              </a:ext>
            </a:extLst>
          </p:cNvPr>
          <p:cNvSpPr txBox="1">
            <a:spLocks/>
          </p:cNvSpPr>
          <p:nvPr/>
        </p:nvSpPr>
        <p:spPr>
          <a:xfrm>
            <a:off x="5524832" y="1725922"/>
            <a:ext cx="3206792" cy="169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/>
            <a:r>
              <a:rPr lang="es-PA" sz="4800" dirty="0">
                <a:solidFill>
                  <a:schemeClr val="accent4"/>
                </a:solidFill>
                <a:latin typeface="Playfair Display" panose="020B0604020202020204" charset="0"/>
              </a:rPr>
              <a:t>Crear Cuenta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5D52DEB-CBC0-4B02-8103-82E5CECF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67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B0149A73-F6CA-45B0-A494-E2E5286D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-1"/>
            <a:ext cx="4581144" cy="5143500"/>
          </a:xfrm>
          <a:prstGeom prst="rect">
            <a:avLst/>
          </a:prstGeom>
        </p:spPr>
      </p:pic>
      <p:sp>
        <p:nvSpPr>
          <p:cNvPr id="43" name="Google Shape;275;p40">
            <a:extLst>
              <a:ext uri="{FF2B5EF4-FFF2-40B4-BE49-F238E27FC236}">
                <a16:creationId xmlns:a16="http://schemas.microsoft.com/office/drawing/2014/main" id="{B721F07F-BD48-4517-8E11-6C232AA72ABC}"/>
              </a:ext>
            </a:extLst>
          </p:cNvPr>
          <p:cNvSpPr txBox="1">
            <a:spLocks/>
          </p:cNvSpPr>
          <p:nvPr/>
        </p:nvSpPr>
        <p:spPr>
          <a:xfrm>
            <a:off x="450807" y="2172313"/>
            <a:ext cx="3206792" cy="798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4800" dirty="0">
                <a:solidFill>
                  <a:schemeClr val="accent4"/>
                </a:solidFill>
                <a:latin typeface="Playfair Display" panose="020B0604020202020204" charset="0"/>
              </a:rPr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405724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5ADF830-166F-405C-9150-EBCE2A52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753" y="0"/>
            <a:ext cx="4572000" cy="5143500"/>
          </a:xfrm>
          <a:prstGeom prst="rect">
            <a:avLst/>
          </a:prstGeom>
        </p:spPr>
      </p:pic>
      <p:sp>
        <p:nvSpPr>
          <p:cNvPr id="11" name="Google Shape;275;p40">
            <a:extLst>
              <a:ext uri="{FF2B5EF4-FFF2-40B4-BE49-F238E27FC236}">
                <a16:creationId xmlns:a16="http://schemas.microsoft.com/office/drawing/2014/main" id="{6EEEBAB5-D628-445B-AFE4-6E8130524E2C}"/>
              </a:ext>
            </a:extLst>
          </p:cNvPr>
          <p:cNvSpPr txBox="1">
            <a:spLocks/>
          </p:cNvSpPr>
          <p:nvPr/>
        </p:nvSpPr>
        <p:spPr>
          <a:xfrm>
            <a:off x="5175207" y="1772879"/>
            <a:ext cx="3206792" cy="1597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4800" dirty="0">
                <a:solidFill>
                  <a:schemeClr val="accent4"/>
                </a:solidFill>
                <a:latin typeface="Playfair Display" panose="020B0604020202020204" charset="0"/>
              </a:rPr>
              <a:t>Ordenar Online</a:t>
            </a:r>
          </a:p>
        </p:txBody>
      </p:sp>
    </p:spTree>
    <p:extLst>
      <p:ext uri="{BB962C8B-B14F-4D97-AF65-F5344CB8AC3E}">
        <p14:creationId xmlns:p14="http://schemas.microsoft.com/office/powerpoint/2010/main" val="315426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33BD2A-C72D-4417-B74A-E8457E80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Google Shape;275;p40">
            <a:extLst>
              <a:ext uri="{FF2B5EF4-FFF2-40B4-BE49-F238E27FC236}">
                <a16:creationId xmlns:a16="http://schemas.microsoft.com/office/drawing/2014/main" id="{C54C77B1-CDBB-4139-B2F8-CFB55A5FAF5B}"/>
              </a:ext>
            </a:extLst>
          </p:cNvPr>
          <p:cNvSpPr txBox="1">
            <a:spLocks/>
          </p:cNvSpPr>
          <p:nvPr/>
        </p:nvSpPr>
        <p:spPr>
          <a:xfrm>
            <a:off x="603209" y="1362852"/>
            <a:ext cx="3206792" cy="2417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4800" dirty="0">
                <a:solidFill>
                  <a:schemeClr val="accent4"/>
                </a:solidFill>
                <a:latin typeface="Playfair Display" panose="020B0604020202020204" charset="0"/>
              </a:rPr>
              <a:t>Contacto  Ordenar Online </a:t>
            </a:r>
          </a:p>
        </p:txBody>
      </p:sp>
    </p:spTree>
    <p:extLst>
      <p:ext uri="{BB962C8B-B14F-4D97-AF65-F5344CB8AC3E}">
        <p14:creationId xmlns:p14="http://schemas.microsoft.com/office/powerpoint/2010/main" val="360947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 rot="5400000" flipH="1">
            <a:off x="5900295" y="1897835"/>
            <a:ext cx="3032226" cy="3458727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40"/>
          <p:cNvSpPr/>
          <p:nvPr/>
        </p:nvSpPr>
        <p:spPr>
          <a:xfrm rot="5400000" flipH="1">
            <a:off x="22965" y="-24924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title" idx="6"/>
          </p:nvPr>
        </p:nvSpPr>
        <p:spPr>
          <a:xfrm>
            <a:off x="5183408" y="1004480"/>
            <a:ext cx="3206792" cy="3134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4800" dirty="0"/>
              <a:t>Forma de Pago</a:t>
            </a:r>
            <a:br>
              <a:rPr lang="es-CR" sz="4800" dirty="0"/>
            </a:br>
            <a:r>
              <a:rPr lang="es-CR" sz="4800" dirty="0"/>
              <a:t>Ordenar Online</a:t>
            </a:r>
            <a:endParaRPr sz="4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BF22D6-2EE8-48CD-82DD-EE377BDA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5" y="-188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260838" y="1401295"/>
            <a:ext cx="4043083" cy="2340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Confirmación</a:t>
            </a:r>
            <a:br>
              <a:rPr lang="es-CR" dirty="0"/>
            </a:br>
            <a:r>
              <a:rPr lang="es-CR" dirty="0"/>
              <a:t>Ordenar Online</a:t>
            </a:r>
            <a:endParaRPr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1FAB4D-AD13-4DB5-9F09-52E172204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564761" y="0"/>
            <a:ext cx="457923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08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>
            <a:off x="5893529" y="1436971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9"/>
          <p:cNvSpPr/>
          <p:nvPr/>
        </p:nvSpPr>
        <p:spPr>
          <a:xfrm rot="-5400000">
            <a:off x="6808752" y="-2356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9"/>
          <p:cNvSpPr/>
          <p:nvPr/>
        </p:nvSpPr>
        <p:spPr>
          <a:xfrm rot="-5400000" flipH="1">
            <a:off x="-1695767" y="16944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0574B67-A7F0-451F-8155-B255336C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" y="-1385"/>
            <a:ext cx="4581144" cy="5143500"/>
          </a:xfrm>
          <a:prstGeom prst="rect">
            <a:avLst/>
          </a:prstGeom>
        </p:spPr>
      </p:pic>
      <p:sp>
        <p:nvSpPr>
          <p:cNvPr id="25" name="Google Shape;275;p40">
            <a:extLst>
              <a:ext uri="{FF2B5EF4-FFF2-40B4-BE49-F238E27FC236}">
                <a16:creationId xmlns:a16="http://schemas.microsoft.com/office/drawing/2014/main" id="{40FA410D-1E81-4F5C-B92E-11AFE18554EC}"/>
              </a:ext>
            </a:extLst>
          </p:cNvPr>
          <p:cNvSpPr txBox="1">
            <a:spLocks/>
          </p:cNvSpPr>
          <p:nvPr/>
        </p:nvSpPr>
        <p:spPr>
          <a:xfrm>
            <a:off x="5180479" y="1771494"/>
            <a:ext cx="3206792" cy="1597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4800" dirty="0">
                <a:solidFill>
                  <a:schemeClr val="accent4"/>
                </a:solidFill>
                <a:latin typeface="Playfair Display" panose="020B0604020202020204" charset="0"/>
              </a:rPr>
              <a:t>Contactos</a:t>
            </a:r>
          </a:p>
        </p:txBody>
      </p:sp>
    </p:spTree>
    <p:extLst>
      <p:ext uri="{BB962C8B-B14F-4D97-AF65-F5344CB8AC3E}">
        <p14:creationId xmlns:p14="http://schemas.microsoft.com/office/powerpoint/2010/main" val="227266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1406100" y="199793"/>
            <a:ext cx="633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800" dirty="0"/>
              <a:t>Cronograma de Actividades</a:t>
            </a:r>
            <a:endParaRPr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0FAE3-1BA3-45F1-8C34-B29964EC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556" y="876571"/>
            <a:ext cx="8422888" cy="40671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549445" y="2135097"/>
            <a:ext cx="3511566" cy="8733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Sucursales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F8F55-FC86-422C-A1F8-D1D4EFE7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 flipH="1">
            <a:off x="747132" y="2051501"/>
            <a:ext cx="7649736" cy="10404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6000" dirty="0"/>
              <a:t>Modelo Canvas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87509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n 161">
            <a:extLst>
              <a:ext uri="{FF2B5EF4-FFF2-40B4-BE49-F238E27FC236}">
                <a16:creationId xmlns:a16="http://schemas.microsoft.com/office/drawing/2014/main" id="{641648CE-506C-47DA-9D90-025798DF0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722" y="677727"/>
            <a:ext cx="606349" cy="544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926DBE-1359-468E-BD9F-A4A8D0D1F632}"/>
              </a:ext>
            </a:extLst>
          </p:cNvPr>
          <p:cNvCxnSpPr>
            <a:cxnSpLocks/>
          </p:cNvCxnSpPr>
          <p:nvPr/>
        </p:nvCxnSpPr>
        <p:spPr>
          <a:xfrm>
            <a:off x="7257185" y="-28524"/>
            <a:ext cx="1" cy="3462395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3" name="Imagen 142">
            <a:extLst>
              <a:ext uri="{FF2B5EF4-FFF2-40B4-BE49-F238E27FC236}">
                <a16:creationId xmlns:a16="http://schemas.microsoft.com/office/drawing/2014/main" id="{D0F7356D-A9ED-4C2D-B0EE-BBF729D6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8294" y="968561"/>
            <a:ext cx="607255" cy="59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8E2D629-7780-497E-AC63-F5862C9858F0}"/>
              </a:ext>
            </a:extLst>
          </p:cNvPr>
          <p:cNvCxnSpPr>
            <a:cxnSpLocks/>
          </p:cNvCxnSpPr>
          <p:nvPr/>
        </p:nvCxnSpPr>
        <p:spPr>
          <a:xfrm flipV="1">
            <a:off x="0" y="3429967"/>
            <a:ext cx="9144000" cy="27152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8576C98-69F7-429E-9921-239F2316E058}"/>
              </a:ext>
            </a:extLst>
          </p:cNvPr>
          <p:cNvCxnSpPr>
            <a:cxnSpLocks/>
          </p:cNvCxnSpPr>
          <p:nvPr/>
        </p:nvCxnSpPr>
        <p:spPr>
          <a:xfrm>
            <a:off x="3692324" y="-28525"/>
            <a:ext cx="0" cy="347682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A0704EC-AF32-4216-BAF7-1549A82D65B4}"/>
              </a:ext>
            </a:extLst>
          </p:cNvPr>
          <p:cNvCxnSpPr>
            <a:cxnSpLocks/>
          </p:cNvCxnSpPr>
          <p:nvPr/>
        </p:nvCxnSpPr>
        <p:spPr>
          <a:xfrm flipH="1">
            <a:off x="1571869" y="-28525"/>
            <a:ext cx="3239" cy="3485644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8166774-C7EF-4828-BED2-3845AD14F605}"/>
              </a:ext>
            </a:extLst>
          </p:cNvPr>
          <p:cNvCxnSpPr>
            <a:cxnSpLocks/>
          </p:cNvCxnSpPr>
          <p:nvPr/>
        </p:nvCxnSpPr>
        <p:spPr>
          <a:xfrm>
            <a:off x="4499909" y="3430886"/>
            <a:ext cx="0" cy="1799075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ABB9D3-BEF4-446E-8069-26234605D363}"/>
              </a:ext>
            </a:extLst>
          </p:cNvPr>
          <p:cNvSpPr txBox="1"/>
          <p:nvPr/>
        </p:nvSpPr>
        <p:spPr>
          <a:xfrm>
            <a:off x="7366146" y="93609"/>
            <a:ext cx="1646228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SEGMENTO DE CLIENTE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225E2BB-75B0-4733-862F-DC3C5A55389A}"/>
              </a:ext>
            </a:extLst>
          </p:cNvPr>
          <p:cNvSpPr txBox="1"/>
          <p:nvPr/>
        </p:nvSpPr>
        <p:spPr>
          <a:xfrm>
            <a:off x="7320949" y="1774957"/>
            <a:ext cx="173662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Micro, pequeñas, Mediana empresas de Pastelerías.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Emprendedores independientes de Pastelería .</a:t>
            </a:r>
          </a:p>
          <a:p>
            <a:endParaRPr lang="es-PA" sz="1050" dirty="0"/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5CABC783-E536-4754-911A-C55F3ADCD0A0}"/>
              </a:ext>
            </a:extLst>
          </p:cNvPr>
          <p:cNvCxnSpPr>
            <a:cxnSpLocks/>
          </p:cNvCxnSpPr>
          <p:nvPr/>
        </p:nvCxnSpPr>
        <p:spPr>
          <a:xfrm>
            <a:off x="5307496" y="1762767"/>
            <a:ext cx="194968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09CD1A69-FCB4-4D87-9BDF-01AE473D7485}"/>
              </a:ext>
            </a:extLst>
          </p:cNvPr>
          <p:cNvCxnSpPr>
            <a:cxnSpLocks/>
          </p:cNvCxnSpPr>
          <p:nvPr/>
        </p:nvCxnSpPr>
        <p:spPr>
          <a:xfrm>
            <a:off x="1571870" y="1767847"/>
            <a:ext cx="211726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9CBB4B9-1251-42F7-AFC9-162D84390AC5}"/>
              </a:ext>
            </a:extLst>
          </p:cNvPr>
          <p:cNvSpPr txBox="1"/>
          <p:nvPr/>
        </p:nvSpPr>
        <p:spPr>
          <a:xfrm>
            <a:off x="5458123" y="112330"/>
            <a:ext cx="1644054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RELACIÓN CON CLIENTE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25DC2AC-B5A9-4925-92A6-A004C36BB9CE}"/>
              </a:ext>
            </a:extLst>
          </p:cNvPr>
          <p:cNvSpPr txBox="1"/>
          <p:nvPr/>
        </p:nvSpPr>
        <p:spPr>
          <a:xfrm flipH="1">
            <a:off x="5489028" y="1876941"/>
            <a:ext cx="959617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CANALES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076F2F4-48CA-4B04-B56A-1E56AEBC4DF7}"/>
              </a:ext>
            </a:extLst>
          </p:cNvPr>
          <p:cNvSpPr txBox="1"/>
          <p:nvPr/>
        </p:nvSpPr>
        <p:spPr>
          <a:xfrm>
            <a:off x="3766467" y="107211"/>
            <a:ext cx="1466883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PROPUESTA DE VALOR </a:t>
            </a:r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7B82F0D-9BB4-4B6F-8727-9C9CB427F451}"/>
              </a:ext>
            </a:extLst>
          </p:cNvPr>
          <p:cNvCxnSpPr>
            <a:cxnSpLocks/>
          </p:cNvCxnSpPr>
          <p:nvPr/>
        </p:nvCxnSpPr>
        <p:spPr>
          <a:xfrm>
            <a:off x="5307497" y="-28525"/>
            <a:ext cx="0" cy="345346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2826E3E3-5D2F-47D8-8D61-D7DD4A9B1323}"/>
              </a:ext>
            </a:extLst>
          </p:cNvPr>
          <p:cNvSpPr txBox="1"/>
          <p:nvPr/>
        </p:nvSpPr>
        <p:spPr>
          <a:xfrm>
            <a:off x="1671532" y="1827826"/>
            <a:ext cx="1305091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RECURSOS CLAVES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4A226192-BD9E-4939-86D2-40D9AB7B956D}"/>
              </a:ext>
            </a:extLst>
          </p:cNvPr>
          <p:cNvSpPr txBox="1"/>
          <p:nvPr/>
        </p:nvSpPr>
        <p:spPr>
          <a:xfrm>
            <a:off x="1737845" y="136310"/>
            <a:ext cx="1893467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s-PA" sz="1200" b="1" dirty="0"/>
              <a:t>ACTIVIDADES CLAVES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165833D-CFF2-41CA-9F15-ADE0277B89EC}"/>
              </a:ext>
            </a:extLst>
          </p:cNvPr>
          <p:cNvSpPr txBox="1"/>
          <p:nvPr/>
        </p:nvSpPr>
        <p:spPr>
          <a:xfrm>
            <a:off x="60281" y="109568"/>
            <a:ext cx="1451038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s-PA" sz="1200" b="1" dirty="0"/>
              <a:t>SOCIOS CLAVES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C2EC6D80-B1AD-4803-9C87-74F79815491B}"/>
              </a:ext>
            </a:extLst>
          </p:cNvPr>
          <p:cNvSpPr txBox="1"/>
          <p:nvPr/>
        </p:nvSpPr>
        <p:spPr>
          <a:xfrm>
            <a:off x="1140242" y="3565132"/>
            <a:ext cx="2185214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s-PA" sz="1200" b="1" dirty="0"/>
              <a:t>ESTRUCTURA DE COSTOS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4A8BE6AE-BEBB-4C85-B2D6-1A2DCB21A5B9}"/>
              </a:ext>
            </a:extLst>
          </p:cNvPr>
          <p:cNvSpPr txBox="1"/>
          <p:nvPr/>
        </p:nvSpPr>
        <p:spPr>
          <a:xfrm>
            <a:off x="5297040" y="3559413"/>
            <a:ext cx="2143244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A" sz="1200" b="1" dirty="0"/>
              <a:t>FUENTES DE INGRESOS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AEF72E53-55B1-43CF-BB7B-F9F643B8010E}"/>
              </a:ext>
            </a:extLst>
          </p:cNvPr>
          <p:cNvSpPr txBox="1"/>
          <p:nvPr/>
        </p:nvSpPr>
        <p:spPr>
          <a:xfrm>
            <a:off x="498687" y="3897864"/>
            <a:ext cx="2900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A" sz="1100" dirty="0"/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Mantenimiento de sitios web ,dominios.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Servicios público.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Pago publicidad.</a:t>
            </a:r>
          </a:p>
          <a:p>
            <a:endParaRPr lang="es-PA" sz="10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572D67E9-A85A-4322-B08E-BBAD472CC22B}"/>
              </a:ext>
            </a:extLst>
          </p:cNvPr>
          <p:cNvSpPr txBox="1"/>
          <p:nvPr/>
        </p:nvSpPr>
        <p:spPr>
          <a:xfrm>
            <a:off x="4658683" y="3999357"/>
            <a:ext cx="3573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es-PA" sz="1200" dirty="0"/>
              <a:t>Venta de Aplicación Web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A" sz="1200" dirty="0"/>
              <a:t>Tarjetas de Crédito y debito.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A" sz="1200" dirty="0"/>
              <a:t>Banca online, cheques.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s-PA" sz="1200" dirty="0"/>
              <a:t>Transferencias atravez de bancos nacionales.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C8C15CE5-2B8F-4F6A-92BC-0F2360B10EBD}"/>
              </a:ext>
            </a:extLst>
          </p:cNvPr>
          <p:cNvSpPr txBox="1"/>
          <p:nvPr/>
        </p:nvSpPr>
        <p:spPr>
          <a:xfrm>
            <a:off x="5340496" y="2265522"/>
            <a:ext cx="14279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Sitios web de reposterías.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Redes sociales.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Publicidad, diarios.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75D7FF8B-CB73-4E48-9B7A-EFC37D51202D}"/>
              </a:ext>
            </a:extLst>
          </p:cNvPr>
          <p:cNvSpPr txBox="1"/>
          <p:nvPr/>
        </p:nvSpPr>
        <p:spPr>
          <a:xfrm>
            <a:off x="3748727" y="1414270"/>
            <a:ext cx="153995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Prueba  Gratuita del prototipo del sitio.</a:t>
            </a:r>
          </a:p>
          <a:p>
            <a:endParaRPr lang="es-PA" sz="1100" dirty="0"/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Administrador  de venta y pedidos</a:t>
            </a:r>
          </a:p>
          <a:p>
            <a:endParaRPr lang="es-PA" sz="1100" dirty="0"/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Beneficios de Backup y soporte técnico de la aplicación.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8D1DEA6-ABC7-4888-8016-47F43B330B6E}"/>
              </a:ext>
            </a:extLst>
          </p:cNvPr>
          <p:cNvSpPr txBox="1"/>
          <p:nvPr/>
        </p:nvSpPr>
        <p:spPr>
          <a:xfrm>
            <a:off x="5291872" y="579018"/>
            <a:ext cx="1427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000" dirty="0"/>
              <a:t>Contactos telefónicos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000" dirty="0"/>
              <a:t>Atravez de correo electrónico.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000" dirty="0"/>
              <a:t>Actualización de novedades en pastelerías.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FBC82958-2503-4B8F-B222-B224C750D032}"/>
              </a:ext>
            </a:extLst>
          </p:cNvPr>
          <p:cNvSpPr txBox="1"/>
          <p:nvPr/>
        </p:nvSpPr>
        <p:spPr>
          <a:xfrm>
            <a:off x="1556055" y="2289491"/>
            <a:ext cx="1958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Personal Calificado.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Equipos.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Internet.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Sitio de Alojamiento web Dominio ,correos personales.</a:t>
            </a:r>
            <a:endParaRPr lang="es-PA" sz="1000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5EC4135-4417-4502-99C4-234DB9148EC2}"/>
              </a:ext>
            </a:extLst>
          </p:cNvPr>
          <p:cNvSpPr txBox="1"/>
          <p:nvPr/>
        </p:nvSpPr>
        <p:spPr>
          <a:xfrm>
            <a:off x="18286" y="1494965"/>
            <a:ext cx="1536986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Proveedores de servicios.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Negocios de Pastelerías Online.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Tiendas de Pastelerías.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Programadores.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200" dirty="0"/>
              <a:t>Diseñadores Gráficos</a:t>
            </a:r>
          </a:p>
          <a:p>
            <a:endParaRPr lang="es-PA" sz="1050" dirty="0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99A39668-69E6-4606-B979-52540A93CEE4}"/>
              </a:ext>
            </a:extLst>
          </p:cNvPr>
          <p:cNvSpPr txBox="1"/>
          <p:nvPr/>
        </p:nvSpPr>
        <p:spPr>
          <a:xfrm>
            <a:off x="1608706" y="472505"/>
            <a:ext cx="154797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Actualizaciones del sitio.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Seguridad del sitio.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s-PA" sz="1100" dirty="0"/>
              <a:t>Administrador del Sitio.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es-PA" sz="1050" dirty="0"/>
          </a:p>
        </p:txBody>
      </p:sp>
      <p:pic>
        <p:nvPicPr>
          <p:cNvPr id="145" name="Imagen 144">
            <a:extLst>
              <a:ext uri="{FF2B5EF4-FFF2-40B4-BE49-F238E27FC236}">
                <a16:creationId xmlns:a16="http://schemas.microsoft.com/office/drawing/2014/main" id="{43BF4072-5C56-45B3-A531-65F7366CB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426" y="530319"/>
            <a:ext cx="677031" cy="677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2" name="Imagen 151">
            <a:extLst>
              <a:ext uri="{FF2B5EF4-FFF2-40B4-BE49-F238E27FC236}">
                <a16:creationId xmlns:a16="http://schemas.microsoft.com/office/drawing/2014/main" id="{E88F4BD9-FBAF-482A-8532-FFC798E5E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374" y="3886333"/>
            <a:ext cx="554322" cy="554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4" name="Imagen 153">
            <a:extLst>
              <a:ext uri="{FF2B5EF4-FFF2-40B4-BE49-F238E27FC236}">
                <a16:creationId xmlns:a16="http://schemas.microsoft.com/office/drawing/2014/main" id="{C86205F6-78FA-4321-B48C-18EFD68D9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030" y="2130288"/>
            <a:ext cx="565940" cy="516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6" name="Imagen 155">
            <a:extLst>
              <a:ext uri="{FF2B5EF4-FFF2-40B4-BE49-F238E27FC236}">
                <a16:creationId xmlns:a16="http://schemas.microsoft.com/office/drawing/2014/main" id="{3095FA95-82C5-4A21-BE0A-98B2C24F4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2121" y="649449"/>
            <a:ext cx="600994" cy="600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8" name="Imagen 157">
            <a:extLst>
              <a:ext uri="{FF2B5EF4-FFF2-40B4-BE49-F238E27FC236}">
                <a16:creationId xmlns:a16="http://schemas.microsoft.com/office/drawing/2014/main" id="{BB4D48F6-1D48-41C7-B0EC-299686D3B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487" y="764053"/>
            <a:ext cx="619544" cy="619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D8058B76-EE9E-48AA-A3E2-20DE105A4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9259" y="3875343"/>
            <a:ext cx="576301" cy="57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0" name="Imagen 159">
            <a:extLst>
              <a:ext uri="{FF2B5EF4-FFF2-40B4-BE49-F238E27FC236}">
                <a16:creationId xmlns:a16="http://schemas.microsoft.com/office/drawing/2014/main" id="{D6DDE076-D652-42A2-9EBC-FF900CDA3B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9230" y="1838656"/>
            <a:ext cx="538871" cy="509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C6514E9-4A3C-4947-BFD4-734E25CC8962}"/>
              </a:ext>
            </a:extLst>
          </p:cNvPr>
          <p:cNvCxnSpPr>
            <a:cxnSpLocks/>
          </p:cNvCxnSpPr>
          <p:nvPr/>
        </p:nvCxnSpPr>
        <p:spPr>
          <a:xfrm flipV="1">
            <a:off x="-70722" y="3424945"/>
            <a:ext cx="0" cy="23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87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54" grpId="0" animBg="1"/>
      <p:bldP spid="62" grpId="0" animBg="1"/>
      <p:bldP spid="64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89" grpId="0"/>
      <p:bldP spid="96" grpId="0"/>
      <p:bldP spid="97" grpId="0"/>
      <p:bldP spid="124" grpId="0"/>
      <p:bldP spid="101" grpId="0"/>
      <p:bldP spid="1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 flipH="1">
            <a:off x="747132" y="2051501"/>
            <a:ext cx="7649736" cy="10404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6000" dirty="0"/>
              <a:t>Casos De Usos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562137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0312D4-5E2B-4303-BAFA-725D1F7A4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34409"/>
              </p:ext>
            </p:extLst>
          </p:nvPr>
        </p:nvGraphicFramePr>
        <p:xfrm>
          <a:off x="1370981" y="519979"/>
          <a:ext cx="6402038" cy="410354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16145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5285893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281512">
                <a:tc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Nombre: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Iniciar sesión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459665">
                <a:tc gridSpan="2"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Descripción:</a:t>
                      </a:r>
                    </a:p>
                    <a:p>
                      <a:pPr algn="l"/>
                      <a:r>
                        <a:rPr lang="es-PA" sz="1100" dirty="0"/>
                        <a:t>Permite el inicio de sesión de un usuario y la creación.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651192">
                <a:tc gridSpan="2"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Deberá estar autenticado por el sistema.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Acceder a la página web.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1200237">
                <a:tc gridSpan="2"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Ingresar al Login.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Verificar que el Login de usuario se encuentre registrado.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Verificar que la contraseña coincida con el usuario en la base de datos.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Dar acceso al usuario a la pagina.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1200237">
                <a:tc gridSpan="2"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Flujo alterno: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Enviar mensaje de alerta si el usuario no esta registrado.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Negar acceso si contraseña o usuarios son incorrectos(Mandar mensaje de advertencia).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100" dirty="0"/>
                        <a:t>De no estar registrado se enviara un formulario para completar y así tener acceso.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29176"/>
                  </a:ext>
                </a:extLst>
              </a:tr>
              <a:tr h="310699">
                <a:tc gridSpan="2">
                  <a:txBody>
                    <a:bodyPr/>
                    <a:lstStyle/>
                    <a:p>
                      <a:pPr algn="l"/>
                      <a:r>
                        <a:rPr lang="es-PA" sz="1100" dirty="0"/>
                        <a:t>Postcondiciones: Permitir acceso a la aplicación.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968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B4B7EB-2C30-44D5-AFA9-38E7FED64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560336"/>
              </p:ext>
            </p:extLst>
          </p:nvPr>
        </p:nvGraphicFramePr>
        <p:xfrm>
          <a:off x="1435492" y="480215"/>
          <a:ext cx="6273016" cy="418306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093651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5179365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Pantalla principal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73152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El usuario podrá acceder a la página web para navegar en ella sin necesidad de iniciar sesión, aunque no podrá hacer compras.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53848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98552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Navegar en la lista con los productos que cumplen con la condición de búsqueda.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acordeón donde se encontraran los productos mas buscados.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menú para acceder a cualquier parte de la página.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652469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alterno: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Bloquear compras.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291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Permitir la navegación por la pagina.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2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>
            <a:off x="5893529" y="1436971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9"/>
          <p:cNvSpPr/>
          <p:nvPr/>
        </p:nvSpPr>
        <p:spPr>
          <a:xfrm rot="-5400000">
            <a:off x="6808752" y="-2356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9"/>
          <p:cNvSpPr/>
          <p:nvPr/>
        </p:nvSpPr>
        <p:spPr>
          <a:xfrm rot="-5400000" flipH="1">
            <a:off x="-1695767" y="16944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B8B2A27D-BF85-44D1-AE07-CF8D267E3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24168"/>
              </p:ext>
            </p:extLst>
          </p:nvPr>
        </p:nvGraphicFramePr>
        <p:xfrm>
          <a:off x="844648" y="339989"/>
          <a:ext cx="7454704" cy="3943448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155035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447396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Contactos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66190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El usuario podrá enviarnos un correo con sus respectivos datos.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66190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937692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formulario.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Enviar formulario.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787164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alterno: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Salir de contactos.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29176"/>
                  </a:ext>
                </a:extLst>
              </a:tr>
              <a:tr h="447396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Permitir la navegación por la pagina.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56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able 4">
            <a:extLst>
              <a:ext uri="{FF2B5EF4-FFF2-40B4-BE49-F238E27FC236}">
                <a16:creationId xmlns:a16="http://schemas.microsoft.com/office/drawing/2014/main" id="{8892ADD5-83C8-49DA-8733-B072C5BFE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63286"/>
              </p:ext>
            </p:extLst>
          </p:nvPr>
        </p:nvGraphicFramePr>
        <p:xfrm>
          <a:off x="855199" y="683720"/>
          <a:ext cx="7433602" cy="37760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295990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137612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535247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Menú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112182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Permitirá al usuario seleccionar el producto que desee y hacer una compra si así lo desea.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79187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79187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Inspeccionar en el menú el pastel que mas se ajuste al gusto del usuario.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53524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Permitir la navegación por la pagina.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3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58B3C8F-C900-4449-92A2-42F1EE64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43447"/>
              </p:ext>
            </p:extLst>
          </p:nvPr>
        </p:nvGraphicFramePr>
        <p:xfrm>
          <a:off x="703848" y="624890"/>
          <a:ext cx="7736304" cy="389372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48763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387541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603498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Sucursales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89507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 al usuario ver las localizaciones de nuestras sucursales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89507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89507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datos.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605003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Permitir la navegación por la pagina.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07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211A995-49ED-4E9F-81BF-305F0B42D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13205"/>
              </p:ext>
            </p:extLst>
          </p:nvPr>
        </p:nvGraphicFramePr>
        <p:xfrm>
          <a:off x="607595" y="652713"/>
          <a:ext cx="7928810" cy="383807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82326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546484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500320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Ordenar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74020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Permitirá al usuario realizar una compra si ha realizado el </a:t>
                      </a:r>
                      <a:r>
                        <a:rPr lang="es-PA" sz="1500" dirty="0" err="1"/>
                        <a:t>login</a:t>
                      </a:r>
                      <a:r>
                        <a:rPr lang="es-PA" sz="15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104861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A" sz="1500" dirty="0"/>
                        <a:t>Deberá estar autenticado por el sistema.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104861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Seleccionar los productos que mas desee.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 productos seleccionados en espacio de compras.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500320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Permitir selección y compra de los productos.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25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 rotWithShape="1">
          <a:blip r:embed="rId3"/>
          <a:srcRect/>
          <a:stretch/>
        </p:blipFill>
        <p:spPr>
          <a:xfrm flipH="1">
            <a:off x="4164878" y="696015"/>
            <a:ext cx="4142097" cy="398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/>
          <p:nvPr/>
        </p:nvSpPr>
        <p:spPr>
          <a:xfrm rot="10800000">
            <a:off x="0" y="0"/>
            <a:ext cx="9144082" cy="5143495"/>
          </a:xfrm>
          <a:custGeom>
            <a:avLst/>
            <a:gdLst/>
            <a:ahLst/>
            <a:cxnLst/>
            <a:rect l="l" t="t" r="r" b="b"/>
            <a:pathLst>
              <a:path w="112650" h="63365" extrusionOk="0">
                <a:moveTo>
                  <a:pt x="41474" y="8722"/>
                </a:moveTo>
                <a:cubicBezTo>
                  <a:pt x="51985" y="8722"/>
                  <a:pt x="59057" y="21309"/>
                  <a:pt x="60108" y="31673"/>
                </a:cubicBezTo>
                <a:cubicBezTo>
                  <a:pt x="61256" y="42999"/>
                  <a:pt x="51123" y="53860"/>
                  <a:pt x="39379" y="53860"/>
                </a:cubicBezTo>
                <a:cubicBezTo>
                  <a:pt x="38307" y="53860"/>
                  <a:pt x="37220" y="53769"/>
                  <a:pt x="36128" y="53580"/>
                </a:cubicBezTo>
                <a:cubicBezTo>
                  <a:pt x="23021" y="51313"/>
                  <a:pt x="12145" y="43774"/>
                  <a:pt x="12145" y="31673"/>
                </a:cubicBezTo>
                <a:cubicBezTo>
                  <a:pt x="12145" y="19574"/>
                  <a:pt x="23768" y="14522"/>
                  <a:pt x="36128" y="9767"/>
                </a:cubicBezTo>
                <a:cubicBezTo>
                  <a:pt x="37992" y="9050"/>
                  <a:pt x="39778" y="8722"/>
                  <a:pt x="41474" y="8722"/>
                </a:cubicBezTo>
                <a:close/>
                <a:moveTo>
                  <a:pt x="1" y="1"/>
                </a:moveTo>
                <a:lnTo>
                  <a:pt x="1" y="63365"/>
                </a:lnTo>
                <a:lnTo>
                  <a:pt x="112650" y="63365"/>
                </a:lnTo>
                <a:lnTo>
                  <a:pt x="112650" y="1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5"/>
          <p:cNvSpPr/>
          <p:nvPr/>
        </p:nvSpPr>
        <p:spPr>
          <a:xfrm rot="-5400000">
            <a:off x="6808752" y="-2481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5"/>
          <p:cNvSpPr/>
          <p:nvPr/>
        </p:nvSpPr>
        <p:spPr>
          <a:xfrm rot="-5400000">
            <a:off x="223644" y="1740765"/>
            <a:ext cx="3179116" cy="3626278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25362" y="393877"/>
            <a:ext cx="3739516" cy="15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COLORES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 flipH="1">
            <a:off x="425361" y="2151552"/>
            <a:ext cx="3766877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Colores Pasteles</a:t>
            </a:r>
          </a:p>
          <a:p>
            <a:pPr marL="0" indent="0"/>
            <a:endParaRPr lang="en-US" b="1" dirty="0"/>
          </a:p>
          <a:p>
            <a:pPr marL="0" indent="0"/>
            <a:r>
              <a:rPr lang="en-US" b="1" dirty="0"/>
              <a:t>Rosado: </a:t>
            </a:r>
            <a:r>
              <a:rPr lang="es-PA" b="1" dirty="0"/>
              <a:t>Fondo de pantalla y resaltador de contenido</a:t>
            </a:r>
            <a:endParaRPr lang="en-US" dirty="0"/>
          </a:p>
          <a:p>
            <a:pPr marL="0" indent="0"/>
            <a:r>
              <a:rPr lang="en-US" b="1" dirty="0"/>
              <a:t>Chocolate: Color de </a:t>
            </a:r>
            <a:r>
              <a:rPr lang="en-US" b="1" dirty="0" err="1"/>
              <a:t>letras</a:t>
            </a:r>
            <a:endParaRPr lang="en-US" dirty="0"/>
          </a:p>
          <a:p>
            <a:pPr marL="0" indent="0"/>
            <a:r>
              <a:rPr lang="en-US" b="1" dirty="0"/>
              <a:t>Blanco: Color de </a:t>
            </a:r>
            <a:r>
              <a:rPr lang="en-US" b="1" dirty="0" err="1"/>
              <a:t>letras</a:t>
            </a:r>
            <a:endParaRPr lang="en-US" b="1" dirty="0"/>
          </a:p>
          <a:p>
            <a:pPr marL="0" indent="0"/>
            <a:r>
              <a:rPr lang="en-US" b="1" dirty="0"/>
              <a:t>Dorado: </a:t>
            </a:r>
            <a:r>
              <a:rPr lang="en-US" b="1" dirty="0" err="1"/>
              <a:t>Resaltador</a:t>
            </a:r>
            <a:r>
              <a:rPr lang="en-US" b="1" dirty="0"/>
              <a:t> de </a:t>
            </a:r>
            <a:r>
              <a:rPr lang="en-US" b="1" dirty="0" err="1"/>
              <a:t>contenido</a:t>
            </a:r>
            <a:r>
              <a:rPr lang="en-US" b="1" dirty="0"/>
              <a:t> en </a:t>
            </a:r>
            <a:r>
              <a:rPr lang="en-US" b="1" dirty="0" err="1"/>
              <a:t>barra</a:t>
            </a:r>
            <a:r>
              <a:rPr lang="en-US" b="1" dirty="0"/>
              <a:t> de </a:t>
            </a:r>
            <a:r>
              <a:rPr lang="en-US" b="1" dirty="0" err="1"/>
              <a:t>navegación</a:t>
            </a:r>
            <a:r>
              <a:rPr lang="en-US" b="1" dirty="0"/>
              <a:t>.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b="1" dirty="0" err="1"/>
              <a:t>Utilizar</a:t>
            </a:r>
            <a:r>
              <a:rPr lang="en-US" b="1" dirty="0"/>
              <a:t> </a:t>
            </a:r>
            <a:r>
              <a:rPr lang="en-US" b="1" dirty="0" err="1"/>
              <a:t>efecto</a:t>
            </a:r>
            <a:r>
              <a:rPr lang="en-US" b="1" dirty="0"/>
              <a:t> de </a:t>
            </a:r>
            <a:r>
              <a:rPr lang="en-US" b="1" dirty="0" err="1"/>
              <a:t>aislamiento</a:t>
            </a:r>
            <a:r>
              <a:rPr lang="en-US" b="1" dirty="0"/>
              <a:t> en el logo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 rot="5400000" flipH="1">
            <a:off x="5900295" y="1897835"/>
            <a:ext cx="3032226" cy="3458727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40"/>
          <p:cNvSpPr/>
          <p:nvPr/>
        </p:nvSpPr>
        <p:spPr>
          <a:xfrm rot="5400000" flipH="1">
            <a:off x="22965" y="-24924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D2BB91EB-481B-4B01-84DE-D6A4EF639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43308"/>
              </p:ext>
            </p:extLst>
          </p:nvPr>
        </p:nvGraphicFramePr>
        <p:xfrm>
          <a:off x="810127" y="577850"/>
          <a:ext cx="7523746" cy="3987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11706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212040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Nombre: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Compras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538480">
                <a:tc gridSpan="2"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Descripción:</a:t>
                      </a:r>
                    </a:p>
                    <a:p>
                      <a:pPr algn="just"/>
                      <a:r>
                        <a:rPr lang="es-PA" sz="1500" dirty="0"/>
                        <a:t>Permitirá al usuario realizar una compra si ha realizado el </a:t>
                      </a:r>
                      <a:r>
                        <a:rPr lang="es-PA" sz="1500" dirty="0" err="1"/>
                        <a:t>login</a:t>
                      </a:r>
                      <a:r>
                        <a:rPr lang="es-PA" sz="1500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A" sz="1500" dirty="0"/>
                        <a:t>Deberá estar autenticado por el sistema.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1879600">
                <a:tc gridSpan="2"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los datos del usuario y el total a pagar.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Llenar formulario de contacto.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Seleccionar forma de entrega.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formas de pagos.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Mostrar datos de confirmación.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Desplegar pantalla con # de orden y monto.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Enviar confirmación a correo de pedido realizado.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just"/>
                      <a:r>
                        <a:rPr lang="es-PA" sz="1500" dirty="0"/>
                        <a:t>Postcondiciones: Permitir selección y compra de los productos.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8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92A238-185B-4572-B8D0-DA1E32288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2077"/>
              </p:ext>
            </p:extLst>
          </p:nvPr>
        </p:nvGraphicFramePr>
        <p:xfrm>
          <a:off x="784860" y="655745"/>
          <a:ext cx="7574279" cy="383201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20516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253763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543178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Gestión de producción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803606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 al administrador realizar consulta sobre datos de producción.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1138442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A" sz="1500" dirty="0"/>
                        <a:t>Deberá estar autenticado por el sistema.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803606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Consultar inventario de base de datos.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543178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Mostrar datos de inventario.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97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>
            <a:off x="5893529" y="1436971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9"/>
          <p:cNvSpPr/>
          <p:nvPr/>
        </p:nvSpPr>
        <p:spPr>
          <a:xfrm rot="-5400000">
            <a:off x="6808752" y="-2356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9"/>
          <p:cNvSpPr/>
          <p:nvPr/>
        </p:nvSpPr>
        <p:spPr>
          <a:xfrm rot="-5400000" flipH="1">
            <a:off x="-1695767" y="16944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FBC4187A-67D4-4618-B4E7-FB2A28E59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488243"/>
              </p:ext>
            </p:extLst>
          </p:nvPr>
        </p:nvGraphicFramePr>
        <p:xfrm>
          <a:off x="594946" y="647114"/>
          <a:ext cx="7954107" cy="3868613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86736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567371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548366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Gestión de ventas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811282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 al administrador consultar los datos sobre ventas.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114931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A" sz="1500" dirty="0"/>
                        <a:t>Deberá estar autenticado por el sistema.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811282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Consultar ventas en la  base de datos.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548366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Mostrar datos de ventas.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39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able 4">
            <a:extLst>
              <a:ext uri="{FF2B5EF4-FFF2-40B4-BE49-F238E27FC236}">
                <a16:creationId xmlns:a16="http://schemas.microsoft.com/office/drawing/2014/main" id="{0861C438-BE69-457D-A420-DB04C4AA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375801"/>
              </p:ext>
            </p:extLst>
          </p:nvPr>
        </p:nvGraphicFramePr>
        <p:xfrm>
          <a:off x="777826" y="680203"/>
          <a:ext cx="7588347" cy="3783093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322969">
                  <a:extLst>
                    <a:ext uri="{9D8B030D-6E8A-4147-A177-3AD203B41FA5}">
                      <a16:colId xmlns:a16="http://schemas.microsoft.com/office/drawing/2014/main" val="2514905929"/>
                    </a:ext>
                  </a:extLst>
                </a:gridCol>
                <a:gridCol w="6265378">
                  <a:extLst>
                    <a:ext uri="{9D8B030D-6E8A-4147-A177-3AD203B41FA5}">
                      <a16:colId xmlns:a16="http://schemas.microsoft.com/office/drawing/2014/main" val="3877406895"/>
                    </a:ext>
                  </a:extLst>
                </a:gridCol>
              </a:tblGrid>
              <a:tr h="536245"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Nombre: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Gestión de compras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28852"/>
                  </a:ext>
                </a:extLst>
              </a:tr>
              <a:tr h="79334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Descripción:</a:t>
                      </a:r>
                    </a:p>
                    <a:p>
                      <a:pPr algn="l"/>
                      <a:r>
                        <a:rPr lang="es-PA" sz="1500" dirty="0"/>
                        <a:t>Permitir al administrador consultar los datos sobre compras.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39942"/>
                  </a:ext>
                </a:extLst>
              </a:tr>
              <a:tr h="1123909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Precondiciones: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Acceder a la página web.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A" sz="1500" dirty="0"/>
                        <a:t>Deberá estar autenticado por el sistema.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0367"/>
                  </a:ext>
                </a:extLst>
              </a:tr>
              <a:tr h="793347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Flujo básico: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PA" sz="1500" dirty="0"/>
                        <a:t>Consultar compras en la  base de datos.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46552"/>
                  </a:ext>
                </a:extLst>
              </a:tr>
              <a:tr h="536245">
                <a:tc gridSpan="2">
                  <a:txBody>
                    <a:bodyPr/>
                    <a:lstStyle/>
                    <a:p>
                      <a:pPr algn="l"/>
                      <a:r>
                        <a:rPr lang="es-PA" sz="1500" dirty="0"/>
                        <a:t>Postcondiciones: Mostrar datos de compras.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just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5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12ACC4-2B4F-4768-8509-B812373D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3" y="207433"/>
            <a:ext cx="7831434" cy="4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8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6BF919-4172-4808-ADCD-2A40025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" y="408155"/>
            <a:ext cx="7958667" cy="43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53E58176-1171-481E-924B-973C441FA0BB}"/>
              </a:ext>
            </a:extLst>
          </p:cNvPr>
          <p:cNvGrpSpPr/>
          <p:nvPr/>
        </p:nvGrpSpPr>
        <p:grpSpPr>
          <a:xfrm>
            <a:off x="587228" y="365074"/>
            <a:ext cx="7969544" cy="4413351"/>
            <a:chOff x="746245" y="365073"/>
            <a:chExt cx="7969544" cy="4413351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C2B1A4A-7511-4FB1-84CB-E72ACAC05FBE}"/>
                </a:ext>
              </a:extLst>
            </p:cNvPr>
            <p:cNvSpPr txBox="1"/>
            <p:nvPr/>
          </p:nvSpPr>
          <p:spPr>
            <a:xfrm>
              <a:off x="746245" y="365073"/>
              <a:ext cx="7969544" cy="441335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s-PA" dirty="0"/>
            </a:p>
          </p:txBody>
        </p:sp>
        <p:pic>
          <p:nvPicPr>
            <p:cNvPr id="11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E3FD77B-C16E-4DF9-8D29-A8C21D03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245" y="365073"/>
              <a:ext cx="2578207" cy="4413351"/>
            </a:xfrm>
            <a:prstGeom prst="rect">
              <a:avLst/>
            </a:prstGeom>
          </p:spPr>
        </p:pic>
        <p:pic>
          <p:nvPicPr>
            <p:cNvPr id="12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CCC96FE8-E178-4E37-9830-0DBC603F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3227" y="1381587"/>
              <a:ext cx="4644528" cy="238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43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7;p38">
            <a:extLst>
              <a:ext uri="{FF2B5EF4-FFF2-40B4-BE49-F238E27FC236}">
                <a16:creationId xmlns:a16="http://schemas.microsoft.com/office/drawing/2014/main" id="{2274BEEB-8AC6-439F-981F-0DB4859F9643}"/>
              </a:ext>
            </a:extLst>
          </p:cNvPr>
          <p:cNvSpPr txBox="1">
            <a:spLocks/>
          </p:cNvSpPr>
          <p:nvPr/>
        </p:nvSpPr>
        <p:spPr>
          <a:xfrm>
            <a:off x="1220372" y="179688"/>
            <a:ext cx="6703256" cy="87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CR" sz="2400" b="1" dirty="0"/>
              <a:t>DIAGRAMA DE BASE DE DATOS</a:t>
            </a:r>
          </a:p>
        </p:txBody>
      </p:sp>
      <p:pic>
        <p:nvPicPr>
          <p:cNvPr id="4" name="Imagen 3" descr="Imagen que contiene medidor&#10;&#10;Descripción generada automáticamente">
            <a:extLst>
              <a:ext uri="{FF2B5EF4-FFF2-40B4-BE49-F238E27FC236}">
                <a16:creationId xmlns:a16="http://schemas.microsoft.com/office/drawing/2014/main" id="{CF8B5227-A223-4FFF-AEC3-872A2C5D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2" y="1558202"/>
            <a:ext cx="4343776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2"/>
          <p:cNvSpPr/>
          <p:nvPr/>
        </p:nvSpPr>
        <p:spPr>
          <a:xfrm>
            <a:off x="3268610" y="0"/>
            <a:ext cx="9144082" cy="5143495"/>
          </a:xfrm>
          <a:custGeom>
            <a:avLst/>
            <a:gdLst/>
            <a:ahLst/>
            <a:cxnLst/>
            <a:rect l="l" t="t" r="r" b="b"/>
            <a:pathLst>
              <a:path w="112650" h="63365" extrusionOk="0">
                <a:moveTo>
                  <a:pt x="40856" y="3091"/>
                </a:moveTo>
                <a:cubicBezTo>
                  <a:pt x="54200" y="3091"/>
                  <a:pt x="63181" y="19070"/>
                  <a:pt x="64514" y="32231"/>
                </a:cubicBezTo>
                <a:cubicBezTo>
                  <a:pt x="65972" y="46614"/>
                  <a:pt x="53105" y="60401"/>
                  <a:pt x="38196" y="60401"/>
                </a:cubicBezTo>
                <a:cubicBezTo>
                  <a:pt x="36834" y="60401"/>
                  <a:pt x="35456" y="60286"/>
                  <a:pt x="34069" y="60046"/>
                </a:cubicBezTo>
                <a:cubicBezTo>
                  <a:pt x="17427" y="57166"/>
                  <a:pt x="3620" y="47595"/>
                  <a:pt x="3620" y="32231"/>
                </a:cubicBezTo>
                <a:cubicBezTo>
                  <a:pt x="3620" y="16870"/>
                  <a:pt x="18376" y="10456"/>
                  <a:pt x="34069" y="4418"/>
                </a:cubicBezTo>
                <a:cubicBezTo>
                  <a:pt x="36436" y="3507"/>
                  <a:pt x="38703" y="3091"/>
                  <a:pt x="40856" y="3091"/>
                </a:cubicBezTo>
                <a:close/>
                <a:moveTo>
                  <a:pt x="1" y="1"/>
                </a:moveTo>
                <a:lnTo>
                  <a:pt x="1" y="63365"/>
                </a:lnTo>
                <a:lnTo>
                  <a:pt x="112650" y="63365"/>
                </a:lnTo>
                <a:lnTo>
                  <a:pt x="112650" y="1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62"/>
          <p:cNvSpPr/>
          <p:nvPr/>
        </p:nvSpPr>
        <p:spPr>
          <a:xfrm rot="-2253439" flipH="1">
            <a:off x="-74626" y="245131"/>
            <a:ext cx="4205123" cy="3092208"/>
          </a:xfrm>
          <a:custGeom>
            <a:avLst/>
            <a:gdLst/>
            <a:ahLst/>
            <a:cxnLst/>
            <a:rect l="l" t="t" r="r" b="b"/>
            <a:pathLst>
              <a:path w="16498" h="12132" extrusionOk="0">
                <a:moveTo>
                  <a:pt x="7974" y="1"/>
                </a:moveTo>
                <a:cubicBezTo>
                  <a:pt x="7490" y="1"/>
                  <a:pt x="7030" y="47"/>
                  <a:pt x="6606" y="126"/>
                </a:cubicBezTo>
                <a:cubicBezTo>
                  <a:pt x="3445" y="715"/>
                  <a:pt x="576" y="3394"/>
                  <a:pt x="100" y="6518"/>
                </a:cubicBezTo>
                <a:cubicBezTo>
                  <a:pt x="26" y="7013"/>
                  <a:pt x="1" y="7504"/>
                  <a:pt x="23" y="7969"/>
                </a:cubicBezTo>
                <a:cubicBezTo>
                  <a:pt x="112" y="9903"/>
                  <a:pt x="1424" y="12131"/>
                  <a:pt x="4188" y="12131"/>
                </a:cubicBezTo>
                <a:cubicBezTo>
                  <a:pt x="4828" y="12131"/>
                  <a:pt x="5545" y="12012"/>
                  <a:pt x="6342" y="11742"/>
                </a:cubicBezTo>
                <a:cubicBezTo>
                  <a:pt x="9464" y="10687"/>
                  <a:pt x="14252" y="11303"/>
                  <a:pt x="15724" y="7969"/>
                </a:cubicBezTo>
                <a:cubicBezTo>
                  <a:pt x="16497" y="6215"/>
                  <a:pt x="15097" y="3742"/>
                  <a:pt x="13112" y="1998"/>
                </a:cubicBezTo>
                <a:cubicBezTo>
                  <a:pt x="11406" y="500"/>
                  <a:pt x="9558" y="1"/>
                  <a:pt x="79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2" name="Google Shape;792;p62"/>
          <p:cNvSpPr/>
          <p:nvPr/>
        </p:nvSpPr>
        <p:spPr>
          <a:xfrm rot="-5400000" flipH="1">
            <a:off x="7596531" y="3596049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62"/>
          <p:cNvSpPr txBox="1">
            <a:spLocks noGrp="1"/>
          </p:cNvSpPr>
          <p:nvPr>
            <p:ph type="ctrTitle"/>
          </p:nvPr>
        </p:nvSpPr>
        <p:spPr>
          <a:xfrm>
            <a:off x="674166" y="757825"/>
            <a:ext cx="5661833" cy="16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GRACIAS</a:t>
            </a:r>
            <a:r>
              <a:rPr lang="en" dirty="0"/>
              <a:t>!</a:t>
            </a:r>
            <a:endParaRPr dirty="0"/>
          </a:p>
        </p:txBody>
      </p:sp>
      <p:sp>
        <p:nvSpPr>
          <p:cNvPr id="795" name="Google Shape;795;p62"/>
          <p:cNvSpPr txBox="1"/>
          <p:nvPr/>
        </p:nvSpPr>
        <p:spPr>
          <a:xfrm>
            <a:off x="719750" y="4404875"/>
            <a:ext cx="24735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1000" dirty="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31CF20-2C07-40D9-8ACE-1FEA9B126C17}"/>
              </a:ext>
            </a:extLst>
          </p:cNvPr>
          <p:cNvSpPr txBox="1"/>
          <p:nvPr/>
        </p:nvSpPr>
        <p:spPr>
          <a:xfrm>
            <a:off x="468000" y="3656925"/>
            <a:ext cx="3031200" cy="1195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6AEDA9E-0C25-49A8-8BF9-E3F23B70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76" y="2571747"/>
            <a:ext cx="3898174" cy="1917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 flipH="1">
            <a:off x="747132" y="1122673"/>
            <a:ext cx="7649736" cy="2898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6000" dirty="0"/>
              <a:t>PROTOTIPO </a:t>
            </a:r>
            <a:br>
              <a:rPr lang="es-CR" sz="6000" dirty="0"/>
            </a:br>
            <a:r>
              <a:rPr lang="es-CR" sz="6000" dirty="0"/>
              <a:t>DE </a:t>
            </a:r>
            <a:br>
              <a:rPr lang="es-CR" sz="6000" dirty="0"/>
            </a:br>
            <a:r>
              <a:rPr lang="es-CR" sz="6000" dirty="0"/>
              <a:t>BAJA FIDELIDAD</a:t>
            </a:r>
            <a:endParaRPr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F8183D3-5B75-47DA-ACC1-B3B58EA3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89" y="675151"/>
            <a:ext cx="3595500" cy="634200"/>
          </a:xfrm>
        </p:spPr>
        <p:txBody>
          <a:bodyPr/>
          <a:lstStyle/>
          <a:p>
            <a:pPr algn="ctr"/>
            <a:r>
              <a:rPr lang="es-PA" sz="3200" dirty="0">
                <a:solidFill>
                  <a:schemeClr val="accent4"/>
                </a:solidFill>
              </a:rPr>
              <a:t>Pantalla Principal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23A5C4-3F23-4AE7-9AFB-8819CE7B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6" y="1600200"/>
            <a:ext cx="2950957" cy="2339268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EDDA70F2-963A-4B85-93D9-09BD3BB5879B}"/>
              </a:ext>
            </a:extLst>
          </p:cNvPr>
          <p:cNvGrpSpPr/>
          <p:nvPr/>
        </p:nvGrpSpPr>
        <p:grpSpPr>
          <a:xfrm>
            <a:off x="4382471" y="1109443"/>
            <a:ext cx="2611500" cy="1961873"/>
            <a:chOff x="4694430" y="2221992"/>
            <a:chExt cx="3556749" cy="250567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D995A4-491D-47C0-9AB5-27EBD64F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4431" y="2221992"/>
              <a:ext cx="3556748" cy="250567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692226C-986D-453D-9E69-F3BEFB54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4430" y="2221992"/>
              <a:ext cx="3556748" cy="2505453"/>
            </a:xfrm>
            <a:prstGeom prst="rect">
              <a:avLst/>
            </a:prstGeom>
          </p:spPr>
        </p:pic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B38B3F5D-87DB-47E8-934D-FC084361C355}"/>
              </a:ext>
            </a:extLst>
          </p:cNvPr>
          <p:cNvSpPr txBox="1">
            <a:spLocks/>
          </p:cNvSpPr>
          <p:nvPr/>
        </p:nvSpPr>
        <p:spPr>
          <a:xfrm>
            <a:off x="4382471" y="428731"/>
            <a:ext cx="4279307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9pPr>
          </a:lstStyle>
          <a:p>
            <a:pPr algn="ctr"/>
            <a:r>
              <a:rPr lang="es-PA" sz="2400" dirty="0">
                <a:solidFill>
                  <a:schemeClr val="accent4"/>
                </a:solidFill>
                <a:latin typeface="Playfair Display" panose="020B0604020202020204" charset="0"/>
              </a:rPr>
              <a:t>Login  y registro de usuario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322DE4F-3289-4B63-9F79-1EF8204C4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264" y="2687594"/>
            <a:ext cx="2559863" cy="202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>
            <a:off x="5893529" y="1436971"/>
            <a:ext cx="3250534" cy="3707741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9"/>
          <p:cNvSpPr/>
          <p:nvPr/>
        </p:nvSpPr>
        <p:spPr>
          <a:xfrm rot="-5400000">
            <a:off x="6808752" y="-23561"/>
            <a:ext cx="2310434" cy="2360113"/>
          </a:xfrm>
          <a:custGeom>
            <a:avLst/>
            <a:gdLst/>
            <a:ahLst/>
            <a:cxnLst/>
            <a:rect l="l" t="t" r="r" b="b"/>
            <a:pathLst>
              <a:path w="41577" h="42471" extrusionOk="0">
                <a:moveTo>
                  <a:pt x="29484" y="1"/>
                </a:moveTo>
                <a:cubicBezTo>
                  <a:pt x="14365" y="1"/>
                  <a:pt x="1" y="19132"/>
                  <a:pt x="3668" y="42471"/>
                </a:cubicBezTo>
                <a:lnTo>
                  <a:pt x="41576" y="42471"/>
                </a:lnTo>
                <a:lnTo>
                  <a:pt x="41576" y="4496"/>
                </a:lnTo>
                <a:cubicBezTo>
                  <a:pt x="37718" y="1401"/>
                  <a:pt x="33573" y="1"/>
                  <a:pt x="29484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9"/>
          <p:cNvSpPr/>
          <p:nvPr/>
        </p:nvSpPr>
        <p:spPr>
          <a:xfrm>
            <a:off x="6101163" y="260665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 rot="-5400000" flipH="1">
            <a:off x="-1695767" y="16944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2E9730E-D378-406F-BECB-9DC5395B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0665"/>
            <a:ext cx="3695178" cy="206935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5845EA8-1301-48BE-8742-C9A7D13C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5" y="2618547"/>
            <a:ext cx="3389573" cy="228925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9DC6DD26-FB17-4003-945A-5833572B0B05}"/>
              </a:ext>
            </a:extLst>
          </p:cNvPr>
          <p:cNvSpPr txBox="1"/>
          <p:nvPr/>
        </p:nvSpPr>
        <p:spPr>
          <a:xfrm>
            <a:off x="677182" y="941398"/>
            <a:ext cx="352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4000" dirty="0">
                <a:solidFill>
                  <a:schemeClr val="accent4"/>
                </a:solidFill>
                <a:latin typeface="Playfair Display" panose="020B0604020202020204" charset="0"/>
              </a:rPr>
              <a:t>Menú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6B79592-9920-446D-8401-CBD1B799DB48}"/>
              </a:ext>
            </a:extLst>
          </p:cNvPr>
          <p:cNvSpPr txBox="1"/>
          <p:nvPr/>
        </p:nvSpPr>
        <p:spPr>
          <a:xfrm>
            <a:off x="4572000" y="3440007"/>
            <a:ext cx="380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4000" dirty="0">
                <a:solidFill>
                  <a:schemeClr val="accent4"/>
                </a:solidFill>
                <a:latin typeface="Playfair Display" panose="020B0604020202020204" charset="0"/>
              </a:rPr>
              <a:t>Ordenes Online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>
            <a:extLst>
              <a:ext uri="{FF2B5EF4-FFF2-40B4-BE49-F238E27FC236}">
                <a16:creationId xmlns:a16="http://schemas.microsoft.com/office/drawing/2014/main" id="{23B6F62D-B3F5-4A77-941D-9CA53AF1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45" y="1092872"/>
            <a:ext cx="2836506" cy="199677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2E60E993-507D-4B4D-A8A6-239F6A01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84" y="1092872"/>
            <a:ext cx="2933569" cy="2065104"/>
          </a:xfrm>
          <a:prstGeom prst="rect">
            <a:avLst/>
          </a:prstGeom>
        </p:spPr>
      </p:pic>
      <p:sp>
        <p:nvSpPr>
          <p:cNvPr id="44" name="Título 1">
            <a:extLst>
              <a:ext uri="{FF2B5EF4-FFF2-40B4-BE49-F238E27FC236}">
                <a16:creationId xmlns:a16="http://schemas.microsoft.com/office/drawing/2014/main" id="{B3945248-6FC3-4998-8F77-D7B331436AAC}"/>
              </a:ext>
            </a:extLst>
          </p:cNvPr>
          <p:cNvSpPr txBox="1">
            <a:spLocks/>
          </p:cNvSpPr>
          <p:nvPr/>
        </p:nvSpPr>
        <p:spPr>
          <a:xfrm>
            <a:off x="1006145" y="246729"/>
            <a:ext cx="713171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9pPr>
          </a:lstStyle>
          <a:p>
            <a:pPr algn="ctr"/>
            <a:r>
              <a:rPr lang="es-PA" sz="4000" dirty="0">
                <a:solidFill>
                  <a:schemeClr val="accent4"/>
                </a:solidFill>
                <a:latin typeface="Playfair Display" panose="020B0604020202020204" charset="0"/>
              </a:rPr>
              <a:t>Forma de Pago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67FC5493-BFD8-41E4-98B7-4BC098878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747" y="2790828"/>
            <a:ext cx="2836506" cy="199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B567918-4912-433D-A150-46C3EBAD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895" y="342375"/>
            <a:ext cx="4432210" cy="634200"/>
          </a:xfrm>
        </p:spPr>
        <p:txBody>
          <a:bodyPr/>
          <a:lstStyle/>
          <a:p>
            <a:pPr algn="ctr"/>
            <a:r>
              <a:rPr lang="es-PA" sz="3200" dirty="0">
                <a:solidFill>
                  <a:schemeClr val="accent4"/>
                </a:solidFill>
                <a:latin typeface="Playfair Display" panose="020B0604020202020204" charset="0"/>
              </a:rPr>
              <a:t>Compra Confirmada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FB12627-56D5-4276-9505-82164B48B271}"/>
              </a:ext>
            </a:extLst>
          </p:cNvPr>
          <p:cNvGrpSpPr/>
          <p:nvPr/>
        </p:nvGrpSpPr>
        <p:grpSpPr>
          <a:xfrm>
            <a:off x="1709854" y="1125865"/>
            <a:ext cx="5746595" cy="3675260"/>
            <a:chOff x="801373" y="1090905"/>
            <a:chExt cx="3856375" cy="271394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6B8C570-81F8-4822-BC7D-48CF58CB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73" y="1090905"/>
              <a:ext cx="3855781" cy="2713940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BE29AD1-E22B-481C-A327-2B65F99E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74" y="1090905"/>
              <a:ext cx="3856374" cy="27139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9FF3112E-0E25-42F4-8E14-E869A725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" y="3446043"/>
            <a:ext cx="4668898" cy="634200"/>
          </a:xfrm>
        </p:spPr>
        <p:txBody>
          <a:bodyPr/>
          <a:lstStyle/>
          <a:p>
            <a:pPr algn="ctr"/>
            <a:r>
              <a:rPr lang="es-PA" sz="3600" dirty="0">
                <a:solidFill>
                  <a:schemeClr val="accent4"/>
                </a:solidFill>
              </a:rPr>
              <a:t>Mostrar Sucursales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6CA229B-56AD-42F2-A2DB-CA12D730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366" y="2688598"/>
            <a:ext cx="3670145" cy="21490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DE173FA-9CC1-45A1-B382-A3E697AD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5" y="337185"/>
            <a:ext cx="3672000" cy="216715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7261FCC7-BC6F-443F-BEDC-0D7BEAAA2604}"/>
              </a:ext>
            </a:extLst>
          </p:cNvPr>
          <p:cNvSpPr txBox="1">
            <a:spLocks/>
          </p:cNvSpPr>
          <p:nvPr/>
        </p:nvSpPr>
        <p:spPr>
          <a:xfrm>
            <a:off x="4274635" y="1230043"/>
            <a:ext cx="443221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30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9pPr>
          </a:lstStyle>
          <a:p>
            <a:pPr algn="ctr"/>
            <a:r>
              <a:rPr lang="es-PA" sz="3600" dirty="0">
                <a:solidFill>
                  <a:schemeClr val="accent4"/>
                </a:solidFill>
                <a:latin typeface="Playfair Display" panose="020B0604020202020204" charset="0"/>
              </a:rPr>
              <a:t>Contactos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ygge general by Slidesgo">
  <a:themeElements>
    <a:clrScheme name="Simple Light">
      <a:dk1>
        <a:srgbClr val="FBFBFB"/>
      </a:dk1>
      <a:lt1>
        <a:srgbClr val="434343"/>
      </a:lt1>
      <a:dk2>
        <a:srgbClr val="FCE5CD"/>
      </a:dk2>
      <a:lt2>
        <a:srgbClr val="E6B8AF"/>
      </a:lt2>
      <a:accent1>
        <a:srgbClr val="D0E0E3"/>
      </a:accent1>
      <a:accent2>
        <a:srgbClr val="76A5AF"/>
      </a:accent2>
      <a:accent3>
        <a:srgbClr val="FBFBFB"/>
      </a:accent3>
      <a:accent4>
        <a:srgbClr val="434343"/>
      </a:accent4>
      <a:accent5>
        <a:srgbClr val="FCE5CD"/>
      </a:accent5>
      <a:accent6>
        <a:srgbClr val="E6B8A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951</Words>
  <Application>Microsoft Office PowerPoint</Application>
  <PresentationFormat>On-screen Show (16:9)</PresentationFormat>
  <Paragraphs>199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Proza Libre SemiBold</vt:lpstr>
      <vt:lpstr>Wingdings</vt:lpstr>
      <vt:lpstr>Josefin Slab SemiBold</vt:lpstr>
      <vt:lpstr>Fira Sans Extra Condensed Medium</vt:lpstr>
      <vt:lpstr>Playfair Display</vt:lpstr>
      <vt:lpstr>Nunito Light</vt:lpstr>
      <vt:lpstr>Abel</vt:lpstr>
      <vt:lpstr>Hygge general by Slidesgo</vt:lpstr>
      <vt:lpstr>CANDY CURNER</vt:lpstr>
      <vt:lpstr>Cronograma de Actividades</vt:lpstr>
      <vt:lpstr>COLORES</vt:lpstr>
      <vt:lpstr>PROTOTIPO  DE  BAJA FIDELIDAD</vt:lpstr>
      <vt:lpstr>Pantalla Principal</vt:lpstr>
      <vt:lpstr>PowerPoint Presentation</vt:lpstr>
      <vt:lpstr>PowerPoint Presentation</vt:lpstr>
      <vt:lpstr>Compra Confirmada</vt:lpstr>
      <vt:lpstr>Mostrar Sucursales</vt:lpstr>
      <vt:lpstr>PROTOTIPO  DE  ALTA FIDELIDAD</vt:lpstr>
      <vt:lpstr>Pantalla Principal</vt:lpstr>
      <vt:lpstr>Inicio de Sesión</vt:lpstr>
      <vt:lpstr>PowerPoint Presentation</vt:lpstr>
      <vt:lpstr>PowerPoint Presentation</vt:lpstr>
      <vt:lpstr>PowerPoint Presentation</vt:lpstr>
      <vt:lpstr>PowerPoint Presentation</vt:lpstr>
      <vt:lpstr>Forma de Pago Ordenar Online</vt:lpstr>
      <vt:lpstr>Confirmación Ordenar Online</vt:lpstr>
      <vt:lpstr>PowerPoint Presentation</vt:lpstr>
      <vt:lpstr>Sucursales</vt:lpstr>
      <vt:lpstr>Modelo Canvas</vt:lpstr>
      <vt:lpstr>PowerPoint Presentation</vt:lpstr>
      <vt:lpstr>Casos De Usos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CURNER</dc:title>
  <dc:creator>Javier Dominguez</dc:creator>
  <cp:lastModifiedBy>jason arrocha</cp:lastModifiedBy>
  <cp:revision>25</cp:revision>
  <dcterms:modified xsi:type="dcterms:W3CDTF">2020-08-01T23:21:36Z</dcterms:modified>
</cp:coreProperties>
</file>